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Doppio One"/>
      <p:regular r:id="rId21"/>
    </p:embeddedFont>
    <p:embeddedFont>
      <p:font typeface="Encode Sans"/>
      <p:regular r:id="rId22"/>
      <p:bold r:id="rId23"/>
    </p:embeddedFont>
    <p:embeddedFont>
      <p:font typeface="Bebas Neue"/>
      <p:regular r:id="rId24"/>
    </p:embeddedFont>
    <p:embeddedFont>
      <p:font typeface="PT Sans"/>
      <p:regular r:id="rId25"/>
      <p:bold r:id="rId26"/>
      <p:italic r:id="rId27"/>
      <p:boldItalic r:id="rId28"/>
    </p:embeddedFont>
    <p:embeddedFont>
      <p:font typeface="Encode Sans Condense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EncodeSans-regular.fntdata"/><Relationship Id="rId21" Type="http://schemas.openxmlformats.org/officeDocument/2006/relationships/font" Target="fonts/DoppioOne-regular.fntdata"/><Relationship Id="rId24" Type="http://schemas.openxmlformats.org/officeDocument/2006/relationships/font" Target="fonts/BebasNeue-regular.fntdata"/><Relationship Id="rId23" Type="http://schemas.openxmlformats.org/officeDocument/2006/relationships/font" Target="fonts/EncodeSans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.fntdata"/><Relationship Id="rId25" Type="http://schemas.openxmlformats.org/officeDocument/2006/relationships/font" Target="fonts/PTSans-regular.fntdata"/><Relationship Id="rId28" Type="http://schemas.openxmlformats.org/officeDocument/2006/relationships/font" Target="fonts/PTSans-boldItalic.fntdata"/><Relationship Id="rId27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ncodeSansCondense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EncodeSansCondense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e7a146479d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2e7a14647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d411bd28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9d411bd28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e759e28d9c_1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e759e28d9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9d7758d89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9d7758d89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1ba3435e86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21ba3435e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1ba3435e8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1ba3435e8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ba3435e86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21ba3435e8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759e28d9c_1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e759e28d9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7a146479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7a146479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e7a146479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2e7a14647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b="5921" l="3955" r="57710" t="33705"/>
          <a:stretch/>
        </p:blipFill>
        <p:spPr>
          <a:xfrm>
            <a:off x="0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28000"/>
          </a:blip>
          <a:srcRect b="6752" l="40405" r="30010" t="3370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/>
          <p:nvPr>
            <p:ph idx="2" type="pic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2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2" type="title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3" name="Google Shape;63;p12"/>
          <p:cNvSpPr txBox="1"/>
          <p:nvPr>
            <p:ph idx="3" type="title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4" name="Google Shape;64;p12"/>
          <p:cNvSpPr txBox="1"/>
          <p:nvPr>
            <p:ph idx="4" type="title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12"/>
          <p:cNvSpPr txBox="1"/>
          <p:nvPr>
            <p:ph idx="5" type="title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" name="Google Shape;66;p12"/>
          <p:cNvSpPr txBox="1"/>
          <p:nvPr>
            <p:ph idx="6" type="title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2"/>
          <p:cNvSpPr txBox="1"/>
          <p:nvPr>
            <p:ph idx="7" type="title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8" type="subTitle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9" type="subTitle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3" type="subTitle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14" type="subTitle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15" type="subTitle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 rotWithShape="1">
          <a:blip r:embed="rId2">
            <a:alphaModFix amt="28000"/>
          </a:blip>
          <a:srcRect b="0" l="0" r="0" t="0"/>
          <a:stretch/>
        </p:blipFill>
        <p:spPr>
          <a:xfrm flipH="1">
            <a:off x="-191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 flipH="1">
            <a:off x="439198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/>
          <p:nvPr>
            <p:ph type="title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1" type="subTitle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2" type="title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3" type="subTitle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4" type="title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5" type="subTitle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3" name="Google Shape;83;p13"/>
          <p:cNvSpPr/>
          <p:nvPr>
            <p:ph idx="6" type="pic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4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5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>
            <p:ph type="title"/>
          </p:nvPr>
        </p:nvSpPr>
        <p:spPr>
          <a:xfrm>
            <a:off x="713225" y="3109100"/>
            <a:ext cx="3290700" cy="61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" type="subTitle"/>
          </p:nvPr>
        </p:nvSpPr>
        <p:spPr>
          <a:xfrm>
            <a:off x="713225" y="3640000"/>
            <a:ext cx="3290700" cy="96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6"/>
          <p:cNvPicPr preferRelativeResize="0"/>
          <p:nvPr/>
        </p:nvPicPr>
        <p:blipFill rotWithShape="1">
          <a:blip r:embed="rId2">
            <a:alphaModFix amt="28000"/>
          </a:blip>
          <a:srcRect b="3399" l="832" r="0" t="0"/>
          <a:stretch/>
        </p:blipFill>
        <p:spPr>
          <a:xfrm>
            <a:off x="-100" y="6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6"/>
          <p:cNvSpPr txBox="1"/>
          <p:nvPr>
            <p:ph idx="1" type="subTitle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16"/>
          <p:cNvSpPr txBox="1"/>
          <p:nvPr>
            <p:ph idx="2" type="subTitle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7" name="Google Shape;97;p16"/>
          <p:cNvSpPr txBox="1"/>
          <p:nvPr>
            <p:ph idx="3" type="subTitle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98" name="Google Shape;98;p16"/>
          <p:cNvSpPr txBox="1"/>
          <p:nvPr>
            <p:ph idx="4" type="subTitle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5" type="subTitle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6" type="subTitle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6"/>
          <p:cNvSpPr/>
          <p:nvPr>
            <p:ph idx="7" type="pic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16"/>
          <p:cNvSpPr/>
          <p:nvPr>
            <p:ph idx="8" type="pic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16"/>
          <p:cNvSpPr/>
          <p:nvPr>
            <p:ph idx="9" type="pic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 rotWithShape="1">
          <a:blip r:embed="rId2">
            <a:alphaModFix amt="28000"/>
          </a:blip>
          <a:srcRect b="3399" l="832" r="0" t="0"/>
          <a:stretch/>
        </p:blipFill>
        <p:spPr>
          <a:xfrm flipH="1"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/>
          <p:nvPr/>
        </p:nvSpPr>
        <p:spPr>
          <a:xfrm flipH="1" rot="10800000">
            <a:off x="4477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1" type="subTitle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3" type="subTitle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4" type="subTitle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5" type="subTitle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" name="Google Shape;114;p17"/>
          <p:cNvSpPr txBox="1"/>
          <p:nvPr>
            <p:ph idx="6" type="subTitle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17"/>
          <p:cNvSpPr txBox="1"/>
          <p:nvPr>
            <p:ph idx="7" type="subTitle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8" type="subTitle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_1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 rotWithShape="1">
          <a:blip r:embed="rId2">
            <a:alphaModFix amt="28000"/>
          </a:blip>
          <a:srcRect b="3399" l="832" r="0" t="0"/>
          <a:stretch/>
        </p:blipFill>
        <p:spPr>
          <a:xfrm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 rot="10800000">
            <a:off x="4475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8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" type="subTitle"/>
          </p:nvPr>
        </p:nvSpPr>
        <p:spPr>
          <a:xfrm>
            <a:off x="990019" y="1710160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2" type="subTitle"/>
          </p:nvPr>
        </p:nvSpPr>
        <p:spPr>
          <a:xfrm>
            <a:off x="3610969" y="1710160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3" type="subTitle"/>
          </p:nvPr>
        </p:nvSpPr>
        <p:spPr>
          <a:xfrm>
            <a:off x="990019" y="3440452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4" type="subTitle"/>
          </p:nvPr>
        </p:nvSpPr>
        <p:spPr>
          <a:xfrm>
            <a:off x="3610969" y="3440454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5" type="subTitle"/>
          </p:nvPr>
        </p:nvSpPr>
        <p:spPr>
          <a:xfrm>
            <a:off x="6308119" y="1710160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8"/>
          <p:cNvSpPr txBox="1"/>
          <p:nvPr>
            <p:ph idx="6" type="subTitle"/>
          </p:nvPr>
        </p:nvSpPr>
        <p:spPr>
          <a:xfrm>
            <a:off x="6308119" y="3440454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7" type="subTitle"/>
          </p:nvPr>
        </p:nvSpPr>
        <p:spPr>
          <a:xfrm>
            <a:off x="990019" y="1336275"/>
            <a:ext cx="2096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8" type="subTitle"/>
          </p:nvPr>
        </p:nvSpPr>
        <p:spPr>
          <a:xfrm>
            <a:off x="3610969" y="1336275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9" type="subTitle"/>
          </p:nvPr>
        </p:nvSpPr>
        <p:spPr>
          <a:xfrm>
            <a:off x="6308119" y="1336275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13" type="subTitle"/>
          </p:nvPr>
        </p:nvSpPr>
        <p:spPr>
          <a:xfrm>
            <a:off x="990019" y="3063349"/>
            <a:ext cx="2096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18"/>
          <p:cNvSpPr txBox="1"/>
          <p:nvPr>
            <p:ph idx="14" type="subTitle"/>
          </p:nvPr>
        </p:nvSpPr>
        <p:spPr>
          <a:xfrm>
            <a:off x="3610969" y="3063356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5" type="subTitle"/>
          </p:nvPr>
        </p:nvSpPr>
        <p:spPr>
          <a:xfrm>
            <a:off x="6308119" y="3063356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 amt="28000"/>
          </a:blip>
          <a:srcRect b="0" l="-2576" r="32948" t="0"/>
          <a:stretch/>
        </p:blipFill>
        <p:spPr>
          <a:xfrm>
            <a:off x="-229575" y="9525"/>
            <a:ext cx="620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>
            <p:ph type="ctrTitle"/>
          </p:nvPr>
        </p:nvSpPr>
        <p:spPr>
          <a:xfrm>
            <a:off x="713225" y="545950"/>
            <a:ext cx="4096800" cy="92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6" name="Google Shape;136;p19"/>
          <p:cNvSpPr txBox="1"/>
          <p:nvPr>
            <p:ph idx="1" type="subTitle"/>
          </p:nvPr>
        </p:nvSpPr>
        <p:spPr>
          <a:xfrm>
            <a:off x="713325" y="1464675"/>
            <a:ext cx="4096800" cy="119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7" name="Google Shape;137;p19"/>
          <p:cNvSpPr/>
          <p:nvPr>
            <p:ph idx="2" type="pic"/>
          </p:nvPr>
        </p:nvSpPr>
        <p:spPr>
          <a:xfrm>
            <a:off x="5715875" y="0"/>
            <a:ext cx="3428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9"/>
          <p:cNvSpPr txBox="1"/>
          <p:nvPr/>
        </p:nvSpPr>
        <p:spPr>
          <a:xfrm>
            <a:off x="713325" y="2655375"/>
            <a:ext cx="4096800" cy="147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365750" spcFirstLastPara="1" rIns="36575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cs-CZ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CREDITS:</a:t>
            </a:r>
            <a:r>
              <a:rPr b="0" i="0" lang="cs-CZ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This presentation template was created by </a:t>
            </a:r>
            <a:r>
              <a:rPr b="1" i="0" lang="cs-CZ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cs-CZ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b="1" i="0" lang="cs-CZ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cs-CZ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b="1" i="0" lang="cs-CZ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cs-CZ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7_1_1">
    <p:bg>
      <p:bgPr>
        <a:solidFill>
          <a:schemeClr val="dk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 amt="28000"/>
          </a:blip>
          <a:srcRect b="-10" l="43587" r="26255" t="0"/>
          <a:stretch/>
        </p:blipFill>
        <p:spPr>
          <a:xfrm flipH="1">
            <a:off x="-21813" y="0"/>
            <a:ext cx="2757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 rotWithShape="1">
          <a:blip r:embed="rId2">
            <a:alphaModFix amt="28000"/>
          </a:blip>
          <a:srcRect b="0" l="3954" r="60452" t="0"/>
          <a:stretch/>
        </p:blipFill>
        <p:spPr>
          <a:xfrm flipH="1">
            <a:off x="5889374" y="0"/>
            <a:ext cx="32546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 amt="28000"/>
          </a:blip>
          <a:srcRect b="5922" l="3955" r="57710" t="28334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28000"/>
          </a:blip>
          <a:srcRect b="6752" l="43544" r="14162" t="3370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1">
  <p:cSld name="SECTION_HEADER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 amt="28000"/>
          </a:blip>
          <a:srcRect b="5923" l="3955" r="57710" t="28334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2">
            <a:alphaModFix amt="28000"/>
          </a:blip>
          <a:srcRect b="6752" l="43544" r="14163" t="3370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6" name="Google Shape;146;p21"/>
          <p:cNvSpPr txBox="1"/>
          <p:nvPr>
            <p:ph hasCustomPrompt="1"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1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rot="10800000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803400" y="1442900"/>
            <a:ext cx="3574800" cy="31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Georama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9pPr>
          </a:lstStyle>
          <a:p/>
        </p:txBody>
      </p:sp>
      <p:sp>
        <p:nvSpPr>
          <p:cNvPr id="153" name="Google Shape;153;p22"/>
          <p:cNvSpPr txBox="1"/>
          <p:nvPr>
            <p:ph idx="2" type="body"/>
          </p:nvPr>
        </p:nvSpPr>
        <p:spPr>
          <a:xfrm>
            <a:off x="4765800" y="1442900"/>
            <a:ext cx="3574800" cy="31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Georama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 rotWithShape="1">
          <a:blip r:embed="rId2">
            <a:alphaModFix amt="28000"/>
          </a:blip>
          <a:srcRect b="3400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3"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4"/>
          <p:cNvPicPr preferRelativeResize="0"/>
          <p:nvPr/>
        </p:nvPicPr>
        <p:blipFill rotWithShape="1">
          <a:blip r:embed="rId2">
            <a:alphaModFix amt="28000"/>
          </a:blip>
          <a:srcRect b="3400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4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5"/>
          <p:cNvPicPr preferRelativeResize="0"/>
          <p:nvPr/>
        </p:nvPicPr>
        <p:blipFill rotWithShape="1">
          <a:blip r:embed="rId2">
            <a:alphaModFix amt="28000"/>
          </a:blip>
          <a:srcRect b="3400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5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6"/>
          <p:cNvPicPr preferRelativeResize="0"/>
          <p:nvPr/>
        </p:nvPicPr>
        <p:blipFill rotWithShape="1">
          <a:blip r:embed="rId2">
            <a:alphaModFix amt="28000"/>
          </a:blip>
          <a:srcRect b="3400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6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2">
  <p:cSld name="SECTION_HEADER_2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 rotWithShape="1">
          <a:blip r:embed="rId2">
            <a:alphaModFix amt="28000"/>
          </a:blip>
          <a:srcRect b="5923" l="3955" r="57710" t="28334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 rotWithShape="1">
          <a:blip r:embed="rId2">
            <a:alphaModFix amt="28000"/>
          </a:blip>
          <a:srcRect b="6752" l="43544" r="14163" t="3370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8" name="Google Shape;178;p27"/>
          <p:cNvSpPr txBox="1"/>
          <p:nvPr>
            <p:ph hasCustomPrompt="1"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27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720000" y="1442900"/>
            <a:ext cx="7704000" cy="31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eorama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 and text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5"/>
          <p:cNvSpPr/>
          <p:nvPr>
            <p:ph idx="5" type="pic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6" type="pic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 flipH="1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/>
          <p:cNvPicPr preferRelativeResize="0"/>
          <p:nvPr/>
        </p:nvPicPr>
        <p:blipFill rotWithShape="1">
          <a:blip r:embed="rId2">
            <a:alphaModFix amt="28000"/>
          </a:blip>
          <a:srcRect b="0" l="0" r="0" t="0"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4" name="Google Shape;44;p7"/>
          <p:cNvSpPr/>
          <p:nvPr>
            <p:ph idx="2" type="pic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>
            <p:ph idx="2" type="pic"/>
          </p:nvPr>
        </p:nvSpPr>
        <p:spPr>
          <a:xfrm>
            <a:off x="-8500" y="0"/>
            <a:ext cx="9152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9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/>
          <p:cNvPicPr preferRelativeResize="0"/>
          <p:nvPr/>
        </p:nvPicPr>
        <p:blipFill rotWithShape="1">
          <a:blip r:embed="rId2">
            <a:alphaModFix amt="28000"/>
          </a:blip>
          <a:srcRect b="5921" l="5619" r="56047" t="33705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 amt="28000"/>
          </a:blip>
          <a:srcRect b="6752" l="42908" r="27507" t="3370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/>
          <p:nvPr>
            <p:ph hasCustomPrompt="1" type="title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" name="Google Shape;55;p10"/>
          <p:cNvSpPr txBox="1"/>
          <p:nvPr>
            <p:ph idx="1" type="subTitle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" name="Google Shape;56;p10"/>
          <p:cNvSpPr/>
          <p:nvPr>
            <p:ph idx="2" type="pic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2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b="0" i="0" sz="18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mc:AlternateContent>
    <mc:Choice Requires="p14">
      <p:transition spd="slow" p14:dur="26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s.wikipedia.org/wiki/George_Antheil" TargetMode="External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19.png"/><Relationship Id="rId6" Type="http://schemas.openxmlformats.org/officeDocument/2006/relationships/image" Target="../media/image7.png"/><Relationship Id="rId7" Type="http://schemas.openxmlformats.org/officeDocument/2006/relationships/image" Target="../media/image10.png"/><Relationship Id="rId8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ctrTitle"/>
          </p:nvPr>
        </p:nvSpPr>
        <p:spPr>
          <a:xfrm>
            <a:off x="1358500" y="2562750"/>
            <a:ext cx="6431400" cy="151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cs-CZ"/>
              <a:t>Teorie bezdrátových sítí</a:t>
            </a:r>
            <a:br>
              <a:rPr lang="cs-CZ"/>
            </a:br>
            <a:r>
              <a:rPr lang="cs-CZ" sz="2000">
                <a:solidFill>
                  <a:schemeClr val="accent2"/>
                </a:solidFill>
              </a:rPr>
              <a:t>Letní škola počítačových sítí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90" name="Google Shape;190;p29"/>
          <p:cNvSpPr txBox="1"/>
          <p:nvPr>
            <p:ph idx="1" type="subTitle"/>
          </p:nvPr>
        </p:nvSpPr>
        <p:spPr>
          <a:xfrm>
            <a:off x="1358475" y="4056400"/>
            <a:ext cx="6431400" cy="5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/>
              <a:t>Autor: Jan Marval</a:t>
            </a:r>
            <a:endParaRPr/>
          </a:p>
        </p:txBody>
      </p:sp>
      <p:pic>
        <p:nvPicPr>
          <p:cNvPr descr="Obsah obrázku prostor, Vesmír, Země, planeta&#10;&#10;Popis byl vytvořen automaticky" id="191" name="Google Shape;191;p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2114" l="0" r="0" t="32115"/>
          <a:stretch/>
        </p:blipFill>
        <p:spPr>
          <a:xfrm>
            <a:off x="0" y="0"/>
            <a:ext cx="9144002" cy="21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/>
          <p:nvPr>
            <p:ph type="title"/>
          </p:nvPr>
        </p:nvSpPr>
        <p:spPr>
          <a:xfrm>
            <a:off x="2027700" y="147775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Jak to funguje?</a:t>
            </a:r>
            <a:endParaRPr sz="4200"/>
          </a:p>
        </p:txBody>
      </p:sp>
      <p:sp>
        <p:nvSpPr>
          <p:cNvPr id="254" name="Google Shape;254;p38"/>
          <p:cNvSpPr txBox="1"/>
          <p:nvPr>
            <p:ph idx="1" type="subTitle"/>
          </p:nvPr>
        </p:nvSpPr>
        <p:spPr>
          <a:xfrm>
            <a:off x="429000" y="1249375"/>
            <a:ext cx="8434200" cy="3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3 důležité klíče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300" u="sng">
                <a:solidFill>
                  <a:schemeClr val="accent2"/>
                </a:solidFill>
              </a:rPr>
              <a:t>Pairwise Master Key</a:t>
            </a:r>
            <a:endParaRPr sz="2300" u="sng">
              <a:solidFill>
                <a:schemeClr val="accent2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PMK klíč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Hash vytvořený na základě hesla (PSK) a SSID (salt)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300" u="sng">
                <a:solidFill>
                  <a:schemeClr val="accent2"/>
                </a:solidFill>
              </a:rPr>
              <a:t>Pairwise Transient Key</a:t>
            </a:r>
            <a:endParaRPr sz="2500" u="sng">
              <a:solidFill>
                <a:schemeClr val="accent2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ANONCE, SNONCE, AP MAC, STA MAC a PMK, se v HEX formě spojí v 512bitový řetězec, který je kombinací různých dalších klíčů. 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Key Confirmation Key (KCK): 128 bits, Key Encryption Key (KEK): 128 bits, Temporal Key (TK): 128 bits., MIC Tx: 64 bits, MIC Rx: 64 bits.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300" u="sng">
                <a:solidFill>
                  <a:schemeClr val="accent2"/>
                </a:solidFill>
              </a:rPr>
              <a:t>Message Integrity Code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71150" y="2596375"/>
            <a:ext cx="4774500" cy="19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Long Term Evolution (Advanced)</a:t>
            </a:r>
            <a:endParaRPr/>
          </a:p>
        </p:txBody>
      </p:sp>
      <p:sp>
        <p:nvSpPr>
          <p:cNvPr id="260" name="Google Shape;260;p39"/>
          <p:cNvSpPr txBox="1"/>
          <p:nvPr>
            <p:ph idx="2" type="title"/>
          </p:nvPr>
        </p:nvSpPr>
        <p:spPr>
          <a:xfrm>
            <a:off x="471146" y="825900"/>
            <a:ext cx="2046600" cy="16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02</a:t>
            </a:r>
            <a:endParaRPr/>
          </a:p>
        </p:txBody>
      </p:sp>
      <p:pic>
        <p:nvPicPr>
          <p:cNvPr id="261" name="Google Shape;261;p3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88" l="0" r="0" t="298"/>
          <a:stretch/>
        </p:blipFill>
        <p:spPr>
          <a:xfrm>
            <a:off x="5715800" y="0"/>
            <a:ext cx="34281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2063675" y="417300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LTE(+)</a:t>
            </a:r>
            <a:endParaRPr sz="4200"/>
          </a:p>
        </p:txBody>
      </p:sp>
      <p:sp>
        <p:nvSpPr>
          <p:cNvPr id="267" name="Google Shape;267;p40"/>
          <p:cNvSpPr txBox="1"/>
          <p:nvPr>
            <p:ph idx="1" type="subTitle"/>
          </p:nvPr>
        </p:nvSpPr>
        <p:spPr>
          <a:xfrm>
            <a:off x="553800" y="1518925"/>
            <a:ext cx="42837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“Mobilní data”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LTE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Standard pro beztrátovou komunikaci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Vysoká rychlost, nízká latence, VoLTE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Download až 300 Mbps a upload až 75 Mbps</a:t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LTE+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Vylepšená verze LTE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Kombinace pásem, větší kapacita a lepší antény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Download až 1 Gbps a upload až 500 Mbps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68" name="Google Shape;268;p40"/>
          <p:cNvSpPr txBox="1"/>
          <p:nvPr/>
        </p:nvSpPr>
        <p:spPr>
          <a:xfrm>
            <a:off x="1744175" y="5816500"/>
            <a:ext cx="44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type="title"/>
          </p:nvPr>
        </p:nvSpPr>
        <p:spPr>
          <a:xfrm>
            <a:off x="2889875" y="783550"/>
            <a:ext cx="5897100" cy="16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P</a:t>
            </a:r>
            <a:r>
              <a:rPr lang="cs-CZ"/>
              <a:t>átá generace bezdrátových systémů</a:t>
            </a:r>
            <a:endParaRPr/>
          </a:p>
        </p:txBody>
      </p:sp>
      <p:sp>
        <p:nvSpPr>
          <p:cNvPr id="274" name="Google Shape;274;p41"/>
          <p:cNvSpPr txBox="1"/>
          <p:nvPr>
            <p:ph idx="2" type="title"/>
          </p:nvPr>
        </p:nvSpPr>
        <p:spPr>
          <a:xfrm>
            <a:off x="981575" y="783550"/>
            <a:ext cx="1908300" cy="16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03</a:t>
            </a:r>
            <a:endParaRPr/>
          </a:p>
        </p:txBody>
      </p:sp>
      <p:sp>
        <p:nvSpPr>
          <p:cNvPr id="275" name="Google Shape;275;p41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</p:spPr>
      </p:sp>
      <p:pic>
        <p:nvPicPr>
          <p:cNvPr id="276" name="Google Shape;276;p4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4985" l="0" r="0" t="29316"/>
          <a:stretch/>
        </p:blipFill>
        <p:spPr>
          <a:xfrm>
            <a:off x="0" y="2967300"/>
            <a:ext cx="9144003" cy="21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2063675" y="417300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5G</a:t>
            </a:r>
            <a:endParaRPr sz="4200"/>
          </a:p>
        </p:txBody>
      </p:sp>
      <p:sp>
        <p:nvSpPr>
          <p:cNvPr id="282" name="Google Shape;282;p42"/>
          <p:cNvSpPr txBox="1"/>
          <p:nvPr>
            <p:ph idx="1" type="subTitle"/>
          </p:nvPr>
        </p:nvSpPr>
        <p:spPr>
          <a:xfrm>
            <a:off x="553800" y="1518925"/>
            <a:ext cx="42837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“Mobilní data”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Specifikace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Rychlost až 10 Gbps (desetkrát rychlejší než 4G).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Latence: Méně než 1 ms (nižší odezva pro real-time aplikace).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Mýty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Vakcína na Covid-19 je vysílač 5G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83" name="Google Shape;283;p42"/>
          <p:cNvSpPr txBox="1"/>
          <p:nvPr/>
        </p:nvSpPr>
        <p:spPr>
          <a:xfrm>
            <a:off x="1744175" y="5816500"/>
            <a:ext cx="44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284" name="Google Shape;28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875" y="1887563"/>
            <a:ext cx="3254950" cy="244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type="title"/>
          </p:nvPr>
        </p:nvSpPr>
        <p:spPr>
          <a:xfrm>
            <a:off x="2889875" y="783550"/>
            <a:ext cx="5897100" cy="16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Bluetooth</a:t>
            </a:r>
            <a:endParaRPr/>
          </a:p>
        </p:txBody>
      </p:sp>
      <p:sp>
        <p:nvSpPr>
          <p:cNvPr id="290" name="Google Shape;290;p43"/>
          <p:cNvSpPr txBox="1"/>
          <p:nvPr>
            <p:ph idx="2" type="title"/>
          </p:nvPr>
        </p:nvSpPr>
        <p:spPr>
          <a:xfrm>
            <a:off x="981575" y="783550"/>
            <a:ext cx="1908300" cy="162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s-CZ"/>
              <a:t>04</a:t>
            </a:r>
            <a:endParaRPr/>
          </a:p>
        </p:txBody>
      </p:sp>
      <p:sp>
        <p:nvSpPr>
          <p:cNvPr id="291" name="Google Shape;291;p43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</p:spPr>
      </p:sp>
      <p:pic>
        <p:nvPicPr>
          <p:cNvPr id="292" name="Google Shape;292;p4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8842" l="0" r="0" t="28847"/>
          <a:stretch/>
        </p:blipFill>
        <p:spPr>
          <a:xfrm>
            <a:off x="0" y="2967300"/>
            <a:ext cx="9144003" cy="21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2063675" y="417300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Bluetooth</a:t>
            </a:r>
            <a:endParaRPr sz="4200"/>
          </a:p>
        </p:txBody>
      </p:sp>
      <p:sp>
        <p:nvSpPr>
          <p:cNvPr id="298" name="Google Shape;298;p44"/>
          <p:cNvSpPr txBox="1"/>
          <p:nvPr>
            <p:ph idx="1" type="subTitle"/>
          </p:nvPr>
        </p:nvSpPr>
        <p:spPr>
          <a:xfrm>
            <a:off x="553800" y="1518925"/>
            <a:ext cx="42837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Výměna dat na krátkou vzdálenost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Verze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Bluetooth 4.0 vs 5.0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Výhody</a:t>
            </a:r>
            <a:endParaRPr sz="2500" u="sng">
              <a:solidFill>
                <a:schemeClr val="accent2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Nízká energetická náročnost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Kompatibilita</a:t>
            </a:r>
            <a:endParaRPr sz="14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Aplikace</a:t>
            </a:r>
            <a:endParaRPr sz="1400"/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Sluchátka, hodinky, auta</a:t>
            </a:r>
            <a:endParaRPr sz="1400">
              <a:solidFill>
                <a:schemeClr val="accent3"/>
              </a:solidFill>
            </a:endParaRPr>
          </a:p>
          <a:p>
            <a:pPr indent="-2730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cs-CZ" sz="1400">
                <a:solidFill>
                  <a:schemeClr val="accent3"/>
                </a:solidFill>
              </a:rPr>
              <a:t>Automatizace domácnosti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299" name="Google Shape;299;p44"/>
          <p:cNvSpPr txBox="1"/>
          <p:nvPr/>
        </p:nvSpPr>
        <p:spPr>
          <a:xfrm>
            <a:off x="1744175" y="5816500"/>
            <a:ext cx="44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300" name="Google Shape;30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9900" y="1671300"/>
            <a:ext cx="2971800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1437050" y="417300"/>
            <a:ext cx="63135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Typy bezdrátových sítí</a:t>
            </a:r>
            <a:endParaRPr sz="4200"/>
          </a:p>
        </p:txBody>
      </p:sp>
      <p:sp>
        <p:nvSpPr>
          <p:cNvPr id="197" name="Google Shape;197;p30"/>
          <p:cNvSpPr txBox="1"/>
          <p:nvPr>
            <p:ph idx="1" type="subTitle"/>
          </p:nvPr>
        </p:nvSpPr>
        <p:spPr>
          <a:xfrm>
            <a:off x="708750" y="1749100"/>
            <a:ext cx="4452068" cy="29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cs-CZ" sz="2500" u="sng">
                <a:solidFill>
                  <a:schemeClr val="accent2"/>
                </a:solidFill>
              </a:rPr>
              <a:t>Nejznámější</a:t>
            </a:r>
            <a:endParaRPr sz="1600" u="sng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s-CZ" sz="1600"/>
              <a:t>Wi-Fi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s-CZ" sz="1600"/>
              <a:t>LTE(+)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s-CZ" sz="1600"/>
              <a:t>5G</a:t>
            </a:r>
            <a:endParaRPr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cs-CZ" sz="1600"/>
              <a:t>Bluetooth</a:t>
            </a:r>
            <a:endParaRPr/>
          </a:p>
          <a:p>
            <a:pPr indent="-22098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Font typeface="Arial"/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</p:txBody>
      </p:sp>
      <p:pic>
        <p:nvPicPr>
          <p:cNvPr id="198" name="Google Shape;198;p30"/>
          <p:cNvPicPr preferRelativeResize="0"/>
          <p:nvPr/>
        </p:nvPicPr>
        <p:blipFill rotWithShape="1">
          <a:blip r:embed="rId3">
            <a:alphaModFix/>
          </a:blip>
          <a:srcRect b="7475" l="0" r="0" t="7483"/>
          <a:stretch/>
        </p:blipFill>
        <p:spPr>
          <a:xfrm>
            <a:off x="4460325" y="1790400"/>
            <a:ext cx="3855176" cy="2458775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356454" y="783554"/>
            <a:ext cx="4383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cs-CZ"/>
              <a:t>Wireless Fidelity</a:t>
            </a:r>
            <a:endParaRPr/>
          </a:p>
        </p:txBody>
      </p:sp>
      <p:sp>
        <p:nvSpPr>
          <p:cNvPr id="204" name="Google Shape;204;p31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cs-CZ"/>
              <a:t>01</a:t>
            </a:r>
            <a:endParaRPr/>
          </a:p>
        </p:txBody>
      </p:sp>
      <p:pic>
        <p:nvPicPr>
          <p:cNvPr id="205" name="Google Shape;205;p3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7145" l="0" r="0" t="37146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2063675" y="417300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Wi-Fi</a:t>
            </a:r>
            <a:endParaRPr sz="4200"/>
          </a:p>
        </p:txBody>
      </p:sp>
      <p:sp>
        <p:nvSpPr>
          <p:cNvPr id="211" name="Google Shape;211;p32"/>
          <p:cNvSpPr txBox="1"/>
          <p:nvPr>
            <p:ph idx="1" type="subTitle"/>
          </p:nvPr>
        </p:nvSpPr>
        <p:spPr>
          <a:xfrm>
            <a:off x="708750" y="1518913"/>
            <a:ext cx="41286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 “bezdrátová věrnost”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Standardy</a:t>
            </a:r>
            <a:endParaRPr sz="1400"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 sz="1600">
                <a:solidFill>
                  <a:schemeClr val="accent3"/>
                </a:solidFill>
              </a:rPr>
              <a:t>IEEE 802.11 (802.11ac, …ax, …be)</a:t>
            </a:r>
            <a:endParaRPr sz="1600">
              <a:solidFill>
                <a:schemeClr val="accent3"/>
              </a:solidFill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 sz="1600">
                <a:solidFill>
                  <a:schemeClr val="accent3"/>
                </a:solidFill>
              </a:rPr>
              <a:t>Wi-FI 5, Wi-Fi 6, Wi-Fi 7</a:t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Použití</a:t>
            </a:r>
            <a:endParaRPr sz="1400"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 sz="1600">
                <a:solidFill>
                  <a:schemeClr val="accent3"/>
                </a:solidFill>
              </a:rPr>
              <a:t>Domácí sítě, kanceláře, veřejné sítě, hotspoty, …</a:t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chemeClr val="accent2"/>
              </a:solidFill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0" l="1020" r="31810" t="0"/>
          <a:stretch/>
        </p:blipFill>
        <p:spPr>
          <a:xfrm>
            <a:off x="4970725" y="1763713"/>
            <a:ext cx="3612226" cy="2688876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2063675" y="417300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cs-CZ" sz="4200"/>
              <a:t>Historie</a:t>
            </a:r>
            <a:endParaRPr sz="4200"/>
          </a:p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708750" y="1518925"/>
            <a:ext cx="78192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cs-CZ" sz="1400"/>
              <a:t>1942 - </a:t>
            </a:r>
            <a:r>
              <a:rPr lang="cs-CZ" sz="1400">
                <a:uFill>
                  <a:noFill/>
                </a:uFill>
                <a:hlinkClick r:id="rId3"/>
              </a:rPr>
              <a:t>George Antheil</a:t>
            </a:r>
            <a:r>
              <a:rPr lang="cs-CZ" sz="1400"/>
              <a:t> a Hedy Lamarrová vynalezli postup Frequency-hopping-spread-spectrum (FHSS), který se stal základem pro Wi-Fi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cs-CZ" sz="1400"/>
              <a:t>1997 - Vznik </a:t>
            </a:r>
            <a:r>
              <a:rPr lang="cs-CZ" sz="1400"/>
              <a:t>standardu</a:t>
            </a:r>
            <a:r>
              <a:rPr lang="cs-CZ" sz="1400"/>
              <a:t> IEEE 802.11 - Wi-Fi, kterou známe teď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1999 - Wi-Fi 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2003 - Wi-Fi 3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2009 - Wi-Fi 4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2013 - Wi-Fi 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2019 - Wi-Fi 6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s-CZ" sz="1400"/>
              <a:t>2024 - Wi-Fi 7</a:t>
            </a:r>
            <a:endParaRPr sz="1400"/>
          </a:p>
        </p:txBody>
      </p:sp>
      <p:pic>
        <p:nvPicPr>
          <p:cNvPr id="219" name="Google Shape;21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8225" y="3015450"/>
            <a:ext cx="3054701" cy="171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idx="1" type="subTitle"/>
          </p:nvPr>
        </p:nvSpPr>
        <p:spPr>
          <a:xfrm>
            <a:off x="662400" y="521400"/>
            <a:ext cx="7819200" cy="13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Pásma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2.4 GHz - Velký dosah, lepší přenos přes překážky - pomalejší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5 GHz - Kratší dosah a horší průchodnost přes překážky - mnohem rychlejší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6 GHz - Ještě kratší dosah než 5 GHz a ještě horší průchodnost přes překážky - nejrychlejší</a:t>
            </a:r>
            <a:endParaRPr sz="1600">
              <a:solidFill>
                <a:schemeClr val="accent3"/>
              </a:solidFill>
            </a:endParaRPr>
          </a:p>
        </p:txBody>
      </p:sp>
      <p:pic>
        <p:nvPicPr>
          <p:cNvPr id="225" name="Google Shape;225;p34"/>
          <p:cNvPicPr preferRelativeResize="0"/>
          <p:nvPr/>
        </p:nvPicPr>
        <p:blipFill rotWithShape="1">
          <a:blip r:embed="rId3">
            <a:alphaModFix/>
          </a:blip>
          <a:srcRect b="0" l="4225" r="3913" t="0"/>
          <a:stretch/>
        </p:blipFill>
        <p:spPr>
          <a:xfrm>
            <a:off x="688525" y="1853100"/>
            <a:ext cx="7766951" cy="2501925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idx="1" type="subTitle"/>
          </p:nvPr>
        </p:nvSpPr>
        <p:spPr>
          <a:xfrm>
            <a:off x="667475" y="517500"/>
            <a:ext cx="6082200" cy="41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Zařízení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Routery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Access pointy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Repeater/extender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Adaptéry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Wi-Fi karty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cs-CZ"/>
              <a:t>Mesh systémy</a:t>
            </a:r>
            <a:endParaRPr/>
          </a:p>
        </p:txBody>
      </p:sp>
      <p:pic>
        <p:nvPicPr>
          <p:cNvPr id="231" name="Google Shape;2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4250" y="536675"/>
            <a:ext cx="2081650" cy="208165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2" name="Google Shape;23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2950" y="2857387"/>
            <a:ext cx="1835100" cy="18351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3" name="Google Shape;23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9925" y="618575"/>
            <a:ext cx="2395851" cy="2395851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4" name="Google Shape;23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5300" y="3229150"/>
            <a:ext cx="1709855" cy="1499875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5" name="Google Shape;235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1126" y="2337275"/>
            <a:ext cx="1449734" cy="220325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36" name="Google Shape;236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96000" y="2618325"/>
            <a:ext cx="1781625" cy="1922198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325" y="152400"/>
            <a:ext cx="687534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125" y="1346000"/>
            <a:ext cx="3780637" cy="33197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>
            <p:ph type="title"/>
          </p:nvPr>
        </p:nvSpPr>
        <p:spPr>
          <a:xfrm>
            <a:off x="720000" y="428975"/>
            <a:ext cx="77040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cs-CZ" sz="4200"/>
              <a:t>WPA2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803400" y="1249100"/>
            <a:ext cx="3574800" cy="3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ncode Sans"/>
              <a:buChar char="●"/>
            </a:pPr>
            <a:r>
              <a:rPr lang="cs-CZ" sz="1400"/>
              <a:t>4-way handshake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500" u="sng">
                <a:solidFill>
                  <a:schemeClr val="accent2"/>
                </a:solidFill>
              </a:rPr>
              <a:t>4 zprávy</a:t>
            </a:r>
            <a:endParaRPr sz="2500" u="sng">
              <a:solidFill>
                <a:schemeClr val="accent2"/>
              </a:solidFill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ncode Sans"/>
              <a:buChar char="●"/>
            </a:pPr>
            <a:r>
              <a:rPr lang="cs-CZ" sz="1600">
                <a:solidFill>
                  <a:schemeClr val="accent3"/>
                </a:solidFill>
              </a:rPr>
              <a:t>1. Anonce (AP -&gt; Klient)</a:t>
            </a:r>
            <a:endParaRPr sz="1600">
              <a:solidFill>
                <a:schemeClr val="accent3"/>
              </a:solidFill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ncode Sans"/>
              <a:buChar char="●"/>
            </a:pPr>
            <a:r>
              <a:rPr lang="cs-CZ" sz="1600">
                <a:solidFill>
                  <a:schemeClr val="accent3"/>
                </a:solidFill>
              </a:rPr>
              <a:t>2. SNonce (Klient -&gt; AP)</a:t>
            </a:r>
            <a:endParaRPr sz="1600">
              <a:solidFill>
                <a:schemeClr val="accent3"/>
              </a:solidFill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ncode Sans"/>
              <a:buChar char="●"/>
            </a:pPr>
            <a:r>
              <a:rPr lang="cs-CZ" sz="1600">
                <a:solidFill>
                  <a:schemeClr val="accent3"/>
                </a:solidFill>
              </a:rPr>
              <a:t>3. PTK (AP -&gt; Klient)</a:t>
            </a:r>
            <a:endParaRPr sz="1600">
              <a:solidFill>
                <a:schemeClr val="accent3"/>
              </a:solidFill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ncode Sans"/>
              <a:buChar char="●"/>
            </a:pPr>
            <a:r>
              <a:rPr lang="cs-CZ" sz="1600">
                <a:solidFill>
                  <a:schemeClr val="accent3"/>
                </a:solidFill>
              </a:rPr>
              <a:t>4. ACK (Klient -&gt; AP)</a:t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Networking Project Proposal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